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EB92CD-5443-4C21-93A7-2E6E91046986}">
  <a:tblStyle styleId="{D9EB92CD-5443-4C21-93A7-2E6E9104698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 Type="http://schemas.openxmlformats.org/officeDocument/2006/relationships/slide" Target="slides/slide8.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5961ee50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5961ee50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5961ee503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5961ee503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59871365f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59871365f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75649c42c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75649c42c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75649c42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75649c42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75649c42c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75649c42c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5961ee503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5961ee503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7790" l="0" r="0" t="7807"/>
          <a:stretch/>
        </p:blipFill>
        <p:spPr>
          <a:xfrm>
            <a:off x="0" y="0"/>
            <a:ext cx="9144003" cy="5143501"/>
          </a:xfrm>
          <a:prstGeom prst="rect">
            <a:avLst/>
          </a:prstGeom>
          <a:noFill/>
          <a:ln>
            <a:noFill/>
          </a:ln>
        </p:spPr>
      </p:pic>
      <p:sp>
        <p:nvSpPr>
          <p:cNvPr id="55" name="Google Shape;55;p13"/>
          <p:cNvSpPr txBox="1"/>
          <p:nvPr>
            <p:ph type="ctrTitle"/>
          </p:nvPr>
        </p:nvSpPr>
        <p:spPr>
          <a:xfrm>
            <a:off x="5196500" y="213025"/>
            <a:ext cx="3877800" cy="711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1800">
                <a:solidFill>
                  <a:schemeClr val="lt1"/>
                </a:solidFill>
              </a:rPr>
              <a:t>プレミアム校舎プログラム解説</a:t>
            </a:r>
            <a:endParaRPr b="1" sz="1800">
              <a:solidFill>
                <a:schemeClr val="lt1"/>
              </a:solidFill>
            </a:endParaRPr>
          </a:p>
        </p:txBody>
      </p:sp>
      <p:sp>
        <p:nvSpPr>
          <p:cNvPr id="56" name="Google Shape;56;p13"/>
          <p:cNvSpPr txBox="1"/>
          <p:nvPr>
            <p:ph type="ctrTitle"/>
          </p:nvPr>
        </p:nvSpPr>
        <p:spPr>
          <a:xfrm>
            <a:off x="5229600" y="689950"/>
            <a:ext cx="3159300" cy="711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800">
                <a:solidFill>
                  <a:schemeClr val="lt1"/>
                </a:solidFill>
              </a:rPr>
              <a:t>TEP ESL</a:t>
            </a:r>
            <a:endParaRPr b="1" sz="2800">
              <a:solidFill>
                <a:schemeClr val="lt1"/>
              </a:solidFill>
            </a:endParaRPr>
          </a:p>
        </p:txBody>
      </p:sp>
      <p:pic>
        <p:nvPicPr>
          <p:cNvPr id="57" name="Google Shape;57;p13"/>
          <p:cNvPicPr preferRelativeResize="0"/>
          <p:nvPr/>
        </p:nvPicPr>
        <p:blipFill>
          <a:blip r:embed="rId4">
            <a:alphaModFix/>
          </a:blip>
          <a:stretch>
            <a:fillRect/>
          </a:stretch>
        </p:blipFill>
        <p:spPr>
          <a:xfrm>
            <a:off x="463525" y="370903"/>
            <a:ext cx="1007821" cy="553126"/>
          </a:xfrm>
          <a:prstGeom prst="rect">
            <a:avLst/>
          </a:prstGeom>
          <a:noFill/>
          <a:ln>
            <a:noFill/>
          </a:ln>
        </p:spPr>
      </p:pic>
      <p:cxnSp>
        <p:nvCxnSpPr>
          <p:cNvPr id="58" name="Google Shape;58;p13"/>
          <p:cNvCxnSpPr/>
          <p:nvPr/>
        </p:nvCxnSpPr>
        <p:spPr>
          <a:xfrm flipH="1" rot="10800000">
            <a:off x="5242250" y="1400950"/>
            <a:ext cx="3786300" cy="9300"/>
          </a:xfrm>
          <a:prstGeom prst="straightConnector1">
            <a:avLst/>
          </a:prstGeom>
          <a:noFill/>
          <a:ln cap="flat" cmpd="sng" w="19050">
            <a:solidFill>
              <a:schemeClr val="lt1"/>
            </a:solidFill>
            <a:prstDash val="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graphicFrame>
        <p:nvGraphicFramePr>
          <p:cNvPr id="63" name="Google Shape;63;p14"/>
          <p:cNvGraphicFramePr/>
          <p:nvPr/>
        </p:nvGraphicFramePr>
        <p:xfrm>
          <a:off x="3799675" y="1382000"/>
          <a:ext cx="3000000" cy="3000000"/>
        </p:xfrm>
        <a:graphic>
          <a:graphicData uri="http://schemas.openxmlformats.org/drawingml/2006/table">
            <a:tbl>
              <a:tblPr>
                <a:noFill/>
                <a:tableStyleId>{D9EB92CD-5443-4C21-93A7-2E6E91046986}</a:tableStyleId>
              </a:tblPr>
              <a:tblGrid>
                <a:gridCol w="1337875"/>
                <a:gridCol w="3718050"/>
              </a:tblGrid>
              <a:tr h="1188700">
                <a:tc>
                  <a:txBody>
                    <a:bodyPr/>
                    <a:lstStyle/>
                    <a:p>
                      <a:pPr indent="0" lvl="0" marL="0" rtl="0" algn="ctr">
                        <a:lnSpc>
                          <a:spcPct val="150000"/>
                        </a:lnSpc>
                        <a:spcBef>
                          <a:spcPts val="0"/>
                        </a:spcBef>
                        <a:spcAft>
                          <a:spcPts val="0"/>
                        </a:spcAft>
                        <a:buNone/>
                      </a:pPr>
                      <a:r>
                        <a:rPr lang="en" sz="1200">
                          <a:solidFill>
                            <a:srgbClr val="434343"/>
                          </a:solidFill>
                        </a:rPr>
                        <a:t>特徴</a:t>
                      </a:r>
                      <a:endParaRPr sz="1200">
                        <a:solidFill>
                          <a:srgbClr val="434343"/>
                        </a:solidFill>
                      </a:endParaRPr>
                    </a:p>
                  </a:txBody>
                  <a:tcPr marT="91425" marB="91425" marR="91425" marL="91425" anchor="ctr">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lang="en" sz="1200">
                          <a:solidFill>
                            <a:srgbClr val="434343"/>
                          </a:solidFill>
                        </a:rPr>
                        <a:t>TEP ESL 1:1という専門科目で旅行、料理、ワーホリ対策など複数のカテゴリーから好きなテーマで選んで学べる「科目選択型」の学習方法を採用。</a:t>
                      </a:r>
                      <a:r>
                        <a:rPr lang="en" sz="1200">
                          <a:solidFill>
                            <a:srgbClr val="434343"/>
                          </a:solidFill>
                        </a:rPr>
                        <a:t>グループクラスの選択肢も豊富。</a:t>
                      </a:r>
                      <a:endParaRPr sz="1200">
                        <a:solidFill>
                          <a:srgbClr val="434343"/>
                        </a:solidFill>
                      </a:endParaRPr>
                    </a:p>
                  </a:txBody>
                  <a:tcPr marT="91425" marB="91425" marR="91425" marL="91425" anchor="ctr">
                    <a:lnB cap="flat" cmpd="sng" w="9525">
                      <a:solidFill>
                        <a:srgbClr val="9E9E9E"/>
                      </a:solidFill>
                      <a:prstDash val="solid"/>
                      <a:round/>
                      <a:headEnd len="sm" w="sm" type="none"/>
                      <a:tailEnd len="sm" w="sm" type="none"/>
                    </a:lnB>
                  </a:tcPr>
                </a:tc>
              </a:tr>
              <a:tr h="460375">
                <a:tc>
                  <a:txBody>
                    <a:bodyPr/>
                    <a:lstStyle/>
                    <a:p>
                      <a:pPr indent="0" lvl="0" marL="0" rtl="0" algn="ctr">
                        <a:lnSpc>
                          <a:spcPct val="150000"/>
                        </a:lnSpc>
                        <a:spcBef>
                          <a:spcPts val="0"/>
                        </a:spcBef>
                        <a:spcAft>
                          <a:spcPts val="0"/>
                        </a:spcAft>
                        <a:buNone/>
                      </a:pPr>
                      <a:r>
                        <a:rPr lang="en" sz="1200">
                          <a:solidFill>
                            <a:srgbClr val="434343"/>
                          </a:solidFill>
                        </a:rPr>
                        <a:t>適正レベル</a:t>
                      </a:r>
                      <a:endParaRPr sz="1200">
                        <a:solidFill>
                          <a:srgbClr val="43434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b="1" lang="en" sz="1200">
                          <a:solidFill>
                            <a:srgbClr val="CC0000"/>
                          </a:solidFill>
                        </a:rPr>
                        <a:t>超初級者</a:t>
                      </a:r>
                      <a:r>
                        <a:rPr b="1" lang="en" sz="1200">
                          <a:solidFill>
                            <a:srgbClr val="CC0000"/>
                          </a:solidFill>
                        </a:rPr>
                        <a:t>向け</a:t>
                      </a:r>
                      <a:endParaRPr b="1" sz="1200">
                        <a:solidFill>
                          <a:srgbClr val="CC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0375">
                <a:tc>
                  <a:txBody>
                    <a:bodyPr/>
                    <a:lstStyle/>
                    <a:p>
                      <a:pPr indent="0" lvl="0" marL="0" rtl="0" algn="ctr">
                        <a:lnSpc>
                          <a:spcPct val="150000"/>
                        </a:lnSpc>
                        <a:spcBef>
                          <a:spcPts val="0"/>
                        </a:spcBef>
                        <a:spcAft>
                          <a:spcPts val="0"/>
                        </a:spcAft>
                        <a:buNone/>
                      </a:pPr>
                      <a:r>
                        <a:rPr lang="en" sz="1200">
                          <a:solidFill>
                            <a:srgbClr val="434343"/>
                          </a:solidFill>
                        </a:rPr>
                        <a:t>ゴール</a:t>
                      </a:r>
                      <a:endParaRPr sz="1200">
                        <a:solidFill>
                          <a:srgbClr val="43434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Clr>
                          <a:schemeClr val="dk1"/>
                        </a:buClr>
                        <a:buSzPts val="1100"/>
                        <a:buFont typeface="Arial"/>
                        <a:buNone/>
                      </a:pPr>
                      <a:r>
                        <a:rPr lang="en" sz="1200">
                          <a:solidFill>
                            <a:srgbClr val="434343"/>
                          </a:solidFill>
                        </a:rPr>
                        <a:t>サバイバル英語の習得（スピーキング強化）</a:t>
                      </a:r>
                      <a:endParaRPr b="1" sz="1200">
                        <a:solidFill>
                          <a:srgbClr val="CC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88675">
                <a:tc>
                  <a:txBody>
                    <a:bodyPr/>
                    <a:lstStyle/>
                    <a:p>
                      <a:pPr indent="0" lvl="0" marL="0" rtl="0" algn="ctr">
                        <a:lnSpc>
                          <a:spcPct val="150000"/>
                        </a:lnSpc>
                        <a:spcBef>
                          <a:spcPts val="0"/>
                        </a:spcBef>
                        <a:spcAft>
                          <a:spcPts val="0"/>
                        </a:spcAft>
                        <a:buNone/>
                      </a:pPr>
                      <a:r>
                        <a:rPr lang="en" sz="1200">
                          <a:solidFill>
                            <a:srgbClr val="434343"/>
                          </a:solidFill>
                        </a:rPr>
                        <a:t>こんな人に</a:t>
                      </a:r>
                      <a:endParaRPr sz="1200">
                        <a:solidFill>
                          <a:srgbClr val="434343"/>
                        </a:solidFill>
                      </a:endParaRPr>
                    </a:p>
                    <a:p>
                      <a:pPr indent="0" lvl="0" marL="0" rtl="0" algn="ctr">
                        <a:lnSpc>
                          <a:spcPct val="150000"/>
                        </a:lnSpc>
                        <a:spcBef>
                          <a:spcPts val="0"/>
                        </a:spcBef>
                        <a:spcAft>
                          <a:spcPts val="0"/>
                        </a:spcAft>
                        <a:buNone/>
                      </a:pPr>
                      <a:r>
                        <a:rPr lang="en" sz="1200">
                          <a:solidFill>
                            <a:srgbClr val="434343"/>
                          </a:solidFill>
                        </a:rPr>
                        <a:t>おすすめ</a:t>
                      </a:r>
                      <a:endParaRPr sz="1200">
                        <a:solidFill>
                          <a:srgbClr val="434343"/>
                        </a:solidFill>
                      </a:endParaRPr>
                    </a:p>
                  </a:txBody>
                  <a:tcPr marT="91425" marB="91425" marR="91425" marL="91425" anchor="ctr">
                    <a:lnT cap="flat" cmpd="sng" w="9525">
                      <a:solidFill>
                        <a:srgbClr val="9E9E9E"/>
                      </a:solidFill>
                      <a:prstDash val="solid"/>
                      <a:round/>
                      <a:headEnd len="sm" w="sm" type="none"/>
                      <a:tailEnd len="sm" w="sm" type="none"/>
                    </a:lnT>
                    <a:solidFill>
                      <a:srgbClr val="EFEFEF"/>
                    </a:solidFill>
                  </a:tcPr>
                </a:tc>
                <a:tc>
                  <a:txBody>
                    <a:bodyPr/>
                    <a:lstStyle/>
                    <a:p>
                      <a:pPr indent="-304800" lvl="0" marL="457200" rtl="0" algn="l">
                        <a:lnSpc>
                          <a:spcPct val="150000"/>
                        </a:lnSpc>
                        <a:spcBef>
                          <a:spcPts val="0"/>
                        </a:spcBef>
                        <a:spcAft>
                          <a:spcPts val="0"/>
                        </a:spcAft>
                        <a:buClr>
                          <a:srgbClr val="434343"/>
                        </a:buClr>
                        <a:buSzPts val="1200"/>
                        <a:buChar char="●"/>
                      </a:pPr>
                      <a:r>
                        <a:rPr lang="en" sz="1200">
                          <a:solidFill>
                            <a:srgbClr val="434343"/>
                          </a:solidFill>
                        </a:rPr>
                        <a:t>興味のある分野を題材に英語を学びたい</a:t>
                      </a:r>
                      <a:endParaRPr sz="1200">
                        <a:solidFill>
                          <a:srgbClr val="434343"/>
                        </a:solidFill>
                      </a:endParaRPr>
                    </a:p>
                    <a:p>
                      <a:pPr indent="-304800" lvl="0" marL="457200" rtl="0" algn="l">
                        <a:lnSpc>
                          <a:spcPct val="150000"/>
                        </a:lnSpc>
                        <a:spcBef>
                          <a:spcPts val="0"/>
                        </a:spcBef>
                        <a:spcAft>
                          <a:spcPts val="0"/>
                        </a:spcAft>
                        <a:buClr>
                          <a:srgbClr val="434343"/>
                        </a:buClr>
                        <a:buSzPts val="1200"/>
                        <a:buChar char="●"/>
                      </a:pPr>
                      <a:r>
                        <a:rPr b="1" lang="en" sz="1200">
                          <a:solidFill>
                            <a:srgbClr val="434343"/>
                          </a:solidFill>
                        </a:rPr>
                        <a:t>ワーホリ対策がしたい</a:t>
                      </a:r>
                      <a:endParaRPr b="1" sz="1200">
                        <a:solidFill>
                          <a:srgbClr val="434343"/>
                        </a:solidFill>
                      </a:endParaRPr>
                    </a:p>
                    <a:p>
                      <a:pPr indent="-304800" lvl="0" marL="457200" rtl="0" algn="l">
                        <a:lnSpc>
                          <a:spcPct val="150000"/>
                        </a:lnSpc>
                        <a:spcBef>
                          <a:spcPts val="0"/>
                        </a:spcBef>
                        <a:spcAft>
                          <a:spcPts val="0"/>
                        </a:spcAft>
                        <a:buClr>
                          <a:srgbClr val="434343"/>
                        </a:buClr>
                        <a:buSzPts val="1200"/>
                        <a:buChar char="●"/>
                      </a:pPr>
                      <a:r>
                        <a:rPr lang="en" sz="1200">
                          <a:solidFill>
                            <a:srgbClr val="434343"/>
                          </a:solidFill>
                        </a:rPr>
                        <a:t>グループクラスもたくさん受けたい</a:t>
                      </a:r>
                      <a:endParaRPr sz="1200">
                        <a:solidFill>
                          <a:srgbClr val="434343"/>
                        </a:solidFill>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64" name="Google Shape;64;p14"/>
          <p:cNvSpPr txBox="1"/>
          <p:nvPr>
            <p:ph type="title"/>
          </p:nvPr>
        </p:nvSpPr>
        <p:spPr>
          <a:xfrm>
            <a:off x="3799675" y="606450"/>
            <a:ext cx="306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solidFill>
                  <a:schemeClr val="dk2"/>
                </a:solidFill>
              </a:rPr>
              <a:t>TEP ESLの</a:t>
            </a:r>
            <a:r>
              <a:rPr b="1" lang="en" sz="2020">
                <a:solidFill>
                  <a:schemeClr val="dk2"/>
                </a:solidFill>
              </a:rPr>
              <a:t>ポイント</a:t>
            </a:r>
            <a:endParaRPr b="1" sz="2020">
              <a:solidFill>
                <a:schemeClr val="dk2"/>
              </a:solidFill>
            </a:endParaRPr>
          </a:p>
        </p:txBody>
      </p:sp>
      <p:pic>
        <p:nvPicPr>
          <p:cNvPr id="65" name="Google Shape;65;p14"/>
          <p:cNvPicPr preferRelativeResize="0"/>
          <p:nvPr/>
        </p:nvPicPr>
        <p:blipFill>
          <a:blip r:embed="rId3">
            <a:alphaModFix/>
          </a:blip>
          <a:stretch>
            <a:fillRect/>
          </a:stretch>
        </p:blipFill>
        <p:spPr>
          <a:xfrm>
            <a:off x="0" y="0"/>
            <a:ext cx="3428174" cy="5143501"/>
          </a:xfrm>
          <a:prstGeom prst="rect">
            <a:avLst/>
          </a:prstGeom>
          <a:noFill/>
          <a:ln>
            <a:noFill/>
          </a:ln>
        </p:spPr>
      </p:pic>
      <p:pic>
        <p:nvPicPr>
          <p:cNvPr id="66" name="Google Shape;66;p14"/>
          <p:cNvPicPr preferRelativeResize="0"/>
          <p:nvPr/>
        </p:nvPicPr>
        <p:blipFill>
          <a:blip r:embed="rId4">
            <a:alphaModFix/>
          </a:blip>
          <a:stretch>
            <a:fillRect/>
          </a:stretch>
        </p:blipFill>
        <p:spPr>
          <a:xfrm>
            <a:off x="8111051" y="445025"/>
            <a:ext cx="778052" cy="410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706125" y="615400"/>
            <a:ext cx="4387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solidFill>
                  <a:schemeClr val="dk2"/>
                </a:solidFill>
              </a:rPr>
              <a:t>TEP ESLの</a:t>
            </a:r>
            <a:r>
              <a:rPr b="1" lang="en" sz="2020">
                <a:solidFill>
                  <a:schemeClr val="dk2"/>
                </a:solidFill>
              </a:rPr>
              <a:t>レッスン数と種類</a:t>
            </a:r>
            <a:endParaRPr b="1" sz="2020">
              <a:solidFill>
                <a:schemeClr val="dk2"/>
              </a:solidFill>
            </a:endParaRPr>
          </a:p>
        </p:txBody>
      </p:sp>
      <p:graphicFrame>
        <p:nvGraphicFramePr>
          <p:cNvPr id="72" name="Google Shape;72;p15"/>
          <p:cNvGraphicFramePr/>
          <p:nvPr/>
        </p:nvGraphicFramePr>
        <p:xfrm>
          <a:off x="706125" y="1504950"/>
          <a:ext cx="3000000" cy="3000000"/>
        </p:xfrm>
        <a:graphic>
          <a:graphicData uri="http://schemas.openxmlformats.org/drawingml/2006/table">
            <a:tbl>
              <a:tblPr>
                <a:noFill/>
                <a:tableStyleId>{D9EB92CD-5443-4C21-93A7-2E6E91046986}</a:tableStyleId>
              </a:tblPr>
              <a:tblGrid>
                <a:gridCol w="1561850"/>
                <a:gridCol w="1197550"/>
                <a:gridCol w="1233975"/>
                <a:gridCol w="1252200"/>
                <a:gridCol w="1197550"/>
                <a:gridCol w="1288625"/>
              </a:tblGrid>
              <a:tr h="762000">
                <a:tc>
                  <a:txBody>
                    <a:bodyPr/>
                    <a:lstStyle/>
                    <a:p>
                      <a:pPr indent="0" lvl="0" marL="0" rtl="0" algn="ctr">
                        <a:spcBef>
                          <a:spcPts val="0"/>
                        </a:spcBef>
                        <a:spcAft>
                          <a:spcPts val="0"/>
                        </a:spcAft>
                        <a:buNone/>
                      </a:pPr>
                      <a:r>
                        <a:rPr b="1" lang="en">
                          <a:solidFill>
                            <a:schemeClr val="lt1"/>
                          </a:solidFill>
                        </a:rPr>
                        <a:t>TEP ESL</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
                          <a:solidFill>
                            <a:schemeClr val="lt1"/>
                          </a:solidFill>
                        </a:rPr>
                        <a:t>TEP </a:t>
                      </a:r>
                      <a:endParaRPr b="1">
                        <a:solidFill>
                          <a:schemeClr val="lt1"/>
                        </a:solidFill>
                      </a:endParaRPr>
                    </a:p>
                    <a:p>
                      <a:pPr indent="0" lvl="0" marL="0" rtl="0" algn="ctr">
                        <a:spcBef>
                          <a:spcPts val="0"/>
                        </a:spcBef>
                        <a:spcAft>
                          <a:spcPts val="0"/>
                        </a:spcAft>
                        <a:buNone/>
                      </a:pPr>
                      <a:r>
                        <a:rPr b="1" lang="en">
                          <a:solidFill>
                            <a:schemeClr val="lt1"/>
                          </a:solidFill>
                        </a:rPr>
                        <a:t>ESL 1:1</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b="1" lang="en">
                          <a:solidFill>
                            <a:schemeClr val="lt1"/>
                          </a:solidFill>
                        </a:rPr>
                        <a:t>一般</a:t>
                      </a:r>
                      <a:endParaRPr b="1">
                        <a:solidFill>
                          <a:schemeClr val="lt1"/>
                        </a:solidFill>
                      </a:endParaRPr>
                    </a:p>
                    <a:p>
                      <a:pPr indent="0" lvl="0" marL="0" rtl="0" algn="ctr">
                        <a:spcBef>
                          <a:spcPts val="0"/>
                        </a:spcBef>
                        <a:spcAft>
                          <a:spcPts val="0"/>
                        </a:spcAft>
                        <a:buNone/>
                      </a:pPr>
                      <a:r>
                        <a:rPr b="1" lang="en">
                          <a:solidFill>
                            <a:schemeClr val="lt1"/>
                          </a:solidFill>
                        </a:rPr>
                        <a:t>ESL 1:1</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
                          <a:solidFill>
                            <a:schemeClr val="lt1"/>
                          </a:solidFill>
                        </a:rPr>
                        <a:t>一般</a:t>
                      </a:r>
                      <a:endParaRPr b="1">
                        <a:solidFill>
                          <a:schemeClr val="lt1"/>
                        </a:solidFill>
                      </a:endParaRPr>
                    </a:p>
                    <a:p>
                      <a:pPr indent="0" lvl="0" marL="0" rtl="0" algn="ctr">
                        <a:spcBef>
                          <a:spcPts val="0"/>
                        </a:spcBef>
                        <a:spcAft>
                          <a:spcPts val="0"/>
                        </a:spcAft>
                        <a:buNone/>
                      </a:pPr>
                      <a:r>
                        <a:rPr b="1" lang="en">
                          <a:solidFill>
                            <a:schemeClr val="lt1"/>
                          </a:solidFill>
                        </a:rPr>
                        <a:t>グループ</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
                          <a:solidFill>
                            <a:schemeClr val="lt1"/>
                          </a:solidFill>
                        </a:rPr>
                        <a:t>イブニング</a:t>
                      </a:r>
                      <a:endParaRPr b="1">
                        <a:solidFill>
                          <a:schemeClr val="lt1"/>
                        </a:solidFill>
                      </a:endParaRPr>
                    </a:p>
                    <a:p>
                      <a:pPr indent="0" lvl="0" marL="0" rtl="0" algn="ctr">
                        <a:spcBef>
                          <a:spcPts val="0"/>
                        </a:spcBef>
                        <a:spcAft>
                          <a:spcPts val="0"/>
                        </a:spcAft>
                        <a:buNone/>
                      </a:pPr>
                      <a:r>
                        <a:rPr b="1" lang="en">
                          <a:solidFill>
                            <a:schemeClr val="lt1"/>
                          </a:solidFill>
                        </a:rPr>
                        <a:t>グループ</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
                          <a:solidFill>
                            <a:schemeClr val="lt1"/>
                          </a:solidFill>
                        </a:rPr>
                        <a:t>合計</a:t>
                      </a:r>
                      <a:endParaRPr b="1">
                        <a:solidFill>
                          <a:schemeClr val="lt1"/>
                        </a:solidFill>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r>
              <a:tr h="498200">
                <a:tc>
                  <a:txBody>
                    <a:bodyPr/>
                    <a:lstStyle/>
                    <a:p>
                      <a:pPr indent="0" lvl="0" marL="0" rtl="0" algn="ctr">
                        <a:spcBef>
                          <a:spcPts val="0"/>
                        </a:spcBef>
                        <a:spcAft>
                          <a:spcPts val="0"/>
                        </a:spcAft>
                        <a:buNone/>
                      </a:pPr>
                      <a:r>
                        <a:rPr b="1" lang="en" sz="1600">
                          <a:solidFill>
                            <a:srgbClr val="666666"/>
                          </a:solidFill>
                        </a:rPr>
                        <a:t>TEP ESL 8</a:t>
                      </a:r>
                      <a:endParaRPr b="1" sz="1600">
                        <a:solidFill>
                          <a:srgbClr val="666666"/>
                        </a:solidFill>
                      </a:endParaRPr>
                    </a:p>
                  </a:txBody>
                  <a:tcPr marT="91425" marB="91425" marR="91425" marL="91425" anchor="ctr">
                    <a:lnT cap="flat" cmpd="sng" w="9525">
                      <a:solidFill>
                        <a:srgbClr val="CCCCCC"/>
                      </a:solidFill>
                      <a:prstDash val="solid"/>
                      <a:round/>
                      <a:headEnd len="sm" w="sm" type="none"/>
                      <a:tailEnd len="sm" w="sm" type="none"/>
                    </a:lnT>
                    <a:solidFill>
                      <a:srgbClr val="EFEFEF"/>
                    </a:solidFill>
                  </a:tcPr>
                </a:tc>
                <a:tc>
                  <a:txBody>
                    <a:bodyPr/>
                    <a:lstStyle/>
                    <a:p>
                      <a:pPr indent="0" lvl="0" marL="0" rtl="0" algn="ctr">
                        <a:spcBef>
                          <a:spcPts val="0"/>
                        </a:spcBef>
                        <a:spcAft>
                          <a:spcPts val="0"/>
                        </a:spcAft>
                        <a:buNone/>
                      </a:pPr>
                      <a:r>
                        <a:rPr b="1" lang="en" sz="1700">
                          <a:solidFill>
                            <a:srgbClr val="666666"/>
                          </a:solidFill>
                        </a:rPr>
                        <a:t>2</a:t>
                      </a:r>
                      <a:endParaRPr b="1" sz="1300">
                        <a:solidFill>
                          <a:srgbClr val="666666"/>
                        </a:solidFill>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1</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3</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8 </a:t>
                      </a:r>
                      <a:r>
                        <a:rPr b="1" lang="en" sz="1200">
                          <a:solidFill>
                            <a:srgbClr val="666666"/>
                          </a:solidFill>
                        </a:rPr>
                        <a:t>クラス</a:t>
                      </a:r>
                      <a:endParaRPr b="1" sz="12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CCCCCC"/>
                      </a:solidFill>
                      <a:prstDash val="solid"/>
                      <a:round/>
                      <a:headEnd len="sm" w="sm" type="none"/>
                      <a:tailEnd len="sm" w="sm" type="none"/>
                    </a:lnT>
                    <a:solidFill>
                      <a:srgbClr val="FFF2CC"/>
                    </a:solidFill>
                  </a:tcPr>
                </a:tc>
              </a:tr>
              <a:tr h="498200">
                <a:tc>
                  <a:txBody>
                    <a:bodyPr/>
                    <a:lstStyle/>
                    <a:p>
                      <a:pPr indent="0" lvl="0" marL="0" rtl="0" algn="ctr">
                        <a:spcBef>
                          <a:spcPts val="0"/>
                        </a:spcBef>
                        <a:spcAft>
                          <a:spcPts val="0"/>
                        </a:spcAft>
                        <a:buNone/>
                      </a:pPr>
                      <a:r>
                        <a:rPr b="1" lang="en" sz="1600">
                          <a:solidFill>
                            <a:srgbClr val="666666"/>
                          </a:solidFill>
                        </a:rPr>
                        <a:t>TEP ESL 9</a:t>
                      </a:r>
                      <a:endParaRPr b="1" sz="1600">
                        <a:solidFill>
                          <a:srgbClr val="666666"/>
                        </a:solidFill>
                      </a:endParaRPr>
                    </a:p>
                  </a:txBody>
                  <a:tcPr marT="91425" marB="91425" marR="91425" marL="91425" anchor="ctr">
                    <a:lnR cap="flat" cmpd="sng" w="9525">
                      <a:solidFill>
                        <a:srgbClr val="9E9E9E"/>
                      </a:solidFill>
                      <a:prstDash val="solid"/>
                      <a:round/>
                      <a:headEnd len="sm" w="sm" type="none"/>
                      <a:tailEnd len="sm" w="sm" type="none"/>
                    </a:lnR>
                    <a:solidFill>
                      <a:srgbClr val="EFEFEF"/>
                    </a:solidFill>
                  </a:tcPr>
                </a:tc>
                <a:tc>
                  <a:txBody>
                    <a:bodyPr/>
                    <a:lstStyle/>
                    <a:p>
                      <a:pPr indent="0" lvl="0" marL="0" rtl="0" algn="ctr">
                        <a:spcBef>
                          <a:spcPts val="0"/>
                        </a:spcBef>
                        <a:spcAft>
                          <a:spcPts val="0"/>
                        </a:spcAft>
                        <a:buClr>
                          <a:schemeClr val="dk1"/>
                        </a:buClr>
                        <a:buSzPts val="1100"/>
                        <a:buFont typeface="Arial"/>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3</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9 </a:t>
                      </a:r>
                      <a:r>
                        <a:rPr b="1" lang="en" sz="1200">
                          <a:solidFill>
                            <a:srgbClr val="666666"/>
                          </a:solidFill>
                        </a:rPr>
                        <a:t>クラス</a:t>
                      </a:r>
                      <a:endParaRPr b="1" sz="1700">
                        <a:solidFill>
                          <a:srgbClr val="666666"/>
                        </a:solidFill>
                      </a:endParaRPr>
                    </a:p>
                  </a:txBody>
                  <a:tcPr marT="91425" marB="91425" marR="91425" marL="91425" anchor="ctr">
                    <a:lnL cap="flat" cmpd="sng" w="9525">
                      <a:solidFill>
                        <a:srgbClr val="9E9E9E"/>
                      </a:solidFill>
                      <a:prstDash val="solid"/>
                      <a:round/>
                      <a:headEnd len="sm" w="sm" type="none"/>
                      <a:tailEnd len="sm" w="sm" type="none"/>
                    </a:lnL>
                    <a:solidFill>
                      <a:srgbClr val="FFF2CC"/>
                    </a:solidFill>
                  </a:tcPr>
                </a:tc>
              </a:tr>
              <a:tr h="498200">
                <a:tc>
                  <a:txBody>
                    <a:bodyPr/>
                    <a:lstStyle/>
                    <a:p>
                      <a:pPr indent="0" lvl="0" marL="0" rtl="0" algn="ctr">
                        <a:spcBef>
                          <a:spcPts val="0"/>
                        </a:spcBef>
                        <a:spcAft>
                          <a:spcPts val="0"/>
                        </a:spcAft>
                        <a:buClr>
                          <a:schemeClr val="dk1"/>
                        </a:buClr>
                        <a:buSzPts val="1100"/>
                        <a:buFont typeface="Arial"/>
                        <a:buNone/>
                      </a:pPr>
                      <a:r>
                        <a:rPr b="1" lang="en" sz="1600">
                          <a:solidFill>
                            <a:srgbClr val="666666"/>
                          </a:solidFill>
                        </a:rPr>
                        <a:t>TEP ESL 10</a:t>
                      </a:r>
                      <a:endParaRPr b="1" sz="1600">
                        <a:solidFill>
                          <a:srgbClr val="666666"/>
                        </a:solidFill>
                      </a:endParaRPr>
                    </a:p>
                  </a:txBody>
                  <a:tcPr marT="91425" marB="91425" marR="91425" marL="91425" anchor="ctr">
                    <a:lnR cap="flat" cmpd="sng" w="9525">
                      <a:solidFill>
                        <a:srgbClr val="9E9E9E"/>
                      </a:solidFill>
                      <a:prstDash val="solid"/>
                      <a:round/>
                      <a:headEnd len="sm" w="sm" type="none"/>
                      <a:tailEnd len="sm" w="sm" type="none"/>
                    </a:lnR>
                    <a:solidFill>
                      <a:srgbClr val="EFEFEF"/>
                    </a:solidFill>
                  </a:tcPr>
                </a:tc>
                <a:tc>
                  <a:txBody>
                    <a:bodyPr/>
                    <a:lstStyle/>
                    <a:p>
                      <a:pPr indent="0" lvl="0" marL="0" rtl="0" algn="ctr">
                        <a:spcBef>
                          <a:spcPts val="0"/>
                        </a:spcBef>
                        <a:spcAft>
                          <a:spcPts val="0"/>
                        </a:spcAft>
                        <a:buClr>
                          <a:schemeClr val="dk1"/>
                        </a:buClr>
                        <a:buSzPts val="1100"/>
                        <a:buFont typeface="Arial"/>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3</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3</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2</a:t>
                      </a:r>
                      <a:endParaRPr b="1" sz="1300">
                        <a:solidFill>
                          <a:srgbClr val="6666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666666"/>
                          </a:solidFill>
                        </a:rPr>
                        <a:t>10 </a:t>
                      </a:r>
                      <a:r>
                        <a:rPr b="1" lang="en" sz="1200">
                          <a:solidFill>
                            <a:srgbClr val="666666"/>
                          </a:solidFill>
                        </a:rPr>
                        <a:t>クラス</a:t>
                      </a:r>
                      <a:endParaRPr b="1" sz="1700">
                        <a:solidFill>
                          <a:srgbClr val="666666"/>
                        </a:solidFill>
                      </a:endParaRPr>
                    </a:p>
                  </a:txBody>
                  <a:tcPr marT="91425" marB="91425" marR="91425" marL="91425" anchor="ctr">
                    <a:lnL cap="flat" cmpd="sng" w="9525">
                      <a:solidFill>
                        <a:srgbClr val="9E9E9E"/>
                      </a:solidFill>
                      <a:prstDash val="solid"/>
                      <a:round/>
                      <a:headEnd len="sm" w="sm" type="none"/>
                      <a:tailEnd len="sm" w="sm" type="none"/>
                    </a:lnL>
                    <a:solidFill>
                      <a:srgbClr val="FFF2CC"/>
                    </a:solidFill>
                  </a:tcPr>
                </a:tc>
              </a:tr>
            </a:tbl>
          </a:graphicData>
        </a:graphic>
      </p:graphicFrame>
      <p:sp>
        <p:nvSpPr>
          <p:cNvPr id="73" name="Google Shape;73;p15"/>
          <p:cNvSpPr txBox="1"/>
          <p:nvPr/>
        </p:nvSpPr>
        <p:spPr>
          <a:xfrm>
            <a:off x="5437875" y="4101750"/>
            <a:ext cx="3000000" cy="38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300">
                <a:solidFill>
                  <a:srgbClr val="666666"/>
                </a:solidFill>
              </a:rPr>
              <a:t>1クラス45分 休憩5分</a:t>
            </a:r>
            <a:endParaRPr b="1" sz="100">
              <a:solidFill>
                <a:srgbClr val="666666"/>
              </a:solidFill>
            </a:endParaRPr>
          </a:p>
        </p:txBody>
      </p:sp>
      <p:sp>
        <p:nvSpPr>
          <p:cNvPr id="74" name="Google Shape;74;p15"/>
          <p:cNvSpPr/>
          <p:nvPr/>
        </p:nvSpPr>
        <p:spPr>
          <a:xfrm>
            <a:off x="0" y="4934700"/>
            <a:ext cx="91704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5"/>
          <p:cNvPicPr preferRelativeResize="0"/>
          <p:nvPr/>
        </p:nvPicPr>
        <p:blipFill>
          <a:blip r:embed="rId3">
            <a:alphaModFix/>
          </a:blip>
          <a:stretch>
            <a:fillRect/>
          </a:stretch>
        </p:blipFill>
        <p:spPr>
          <a:xfrm>
            <a:off x="8111051" y="445025"/>
            <a:ext cx="778052" cy="410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763150" y="539675"/>
            <a:ext cx="5002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solidFill>
                  <a:schemeClr val="dk2"/>
                </a:solidFill>
              </a:rPr>
              <a:t>TEP ESLの各</a:t>
            </a:r>
            <a:r>
              <a:rPr b="1" lang="en" sz="2020">
                <a:solidFill>
                  <a:schemeClr val="dk2"/>
                </a:solidFill>
              </a:rPr>
              <a:t>レッスンで学べる内容</a:t>
            </a:r>
            <a:endParaRPr b="1" sz="2020">
              <a:solidFill>
                <a:schemeClr val="dk2"/>
              </a:solidFill>
            </a:endParaRPr>
          </a:p>
        </p:txBody>
      </p:sp>
      <p:sp>
        <p:nvSpPr>
          <p:cNvPr id="81" name="Google Shape;81;p16"/>
          <p:cNvSpPr/>
          <p:nvPr/>
        </p:nvSpPr>
        <p:spPr>
          <a:xfrm>
            <a:off x="26375" y="4934700"/>
            <a:ext cx="91440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2" name="Google Shape;82;p16"/>
          <p:cNvGraphicFramePr/>
          <p:nvPr/>
        </p:nvGraphicFramePr>
        <p:xfrm>
          <a:off x="763150" y="1411950"/>
          <a:ext cx="3000000" cy="3000000"/>
        </p:xfrm>
        <a:graphic>
          <a:graphicData uri="http://schemas.openxmlformats.org/drawingml/2006/table">
            <a:tbl>
              <a:tblPr>
                <a:noFill/>
                <a:tableStyleId>{D9EB92CD-5443-4C21-93A7-2E6E91046986}</a:tableStyleId>
              </a:tblPr>
              <a:tblGrid>
                <a:gridCol w="1595275"/>
                <a:gridCol w="5852000"/>
              </a:tblGrid>
              <a:tr h="686225">
                <a:tc>
                  <a:txBody>
                    <a:bodyPr/>
                    <a:lstStyle/>
                    <a:p>
                      <a:pPr indent="0" lvl="0" marL="0" rtl="0" algn="ctr">
                        <a:lnSpc>
                          <a:spcPct val="150000"/>
                        </a:lnSpc>
                        <a:spcBef>
                          <a:spcPts val="0"/>
                        </a:spcBef>
                        <a:spcAft>
                          <a:spcPts val="0"/>
                        </a:spcAft>
                        <a:buNone/>
                      </a:pPr>
                      <a:r>
                        <a:rPr lang="en" sz="1200"/>
                        <a:t>TEP ESL 1:1 </a:t>
                      </a:r>
                      <a:endParaRPr sz="1200"/>
                    </a:p>
                  </a:txBody>
                  <a:tcPr marT="91425" marB="91425" marR="91425" marL="91425" anchor="ctr">
                    <a:solidFill>
                      <a:srgbClr val="F3F3F3"/>
                    </a:solidFill>
                  </a:tcPr>
                </a:tc>
                <a:tc>
                  <a:txBody>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rPr>
                        <a:t>専門科目2 コマで、旅行、料理、アート、 </a:t>
                      </a:r>
                      <a:r>
                        <a:rPr b="1" lang="en" sz="1200">
                          <a:solidFill>
                            <a:schemeClr val="dk1"/>
                          </a:solidFill>
                        </a:rPr>
                        <a:t>ワーホリ対策</a:t>
                      </a:r>
                      <a:r>
                        <a:rPr lang="en" sz="1200">
                          <a:solidFill>
                            <a:schemeClr val="dk1"/>
                          </a:solidFill>
                        </a:rPr>
                        <a:t>など複数のテーマから興味があるテーマを選んで学べる。興味があるトピックで学べるので学びやすい。テーマは2週間ごとに変更可能。</a:t>
                      </a:r>
                      <a:endParaRPr sz="1200"/>
                    </a:p>
                  </a:txBody>
                  <a:tcPr marT="91425" marB="91425" marR="91425" marL="91425" anchor="ctr"/>
                </a:tc>
              </a:tr>
              <a:tr h="653550">
                <a:tc>
                  <a:txBody>
                    <a:bodyPr/>
                    <a:lstStyle/>
                    <a:p>
                      <a:pPr indent="0" lvl="0" marL="0" rtl="0" algn="ctr">
                        <a:lnSpc>
                          <a:spcPct val="150000"/>
                        </a:lnSpc>
                        <a:spcBef>
                          <a:spcPts val="0"/>
                        </a:spcBef>
                        <a:spcAft>
                          <a:spcPts val="0"/>
                        </a:spcAft>
                        <a:buNone/>
                      </a:pPr>
                      <a:r>
                        <a:rPr lang="en" sz="1200"/>
                        <a:t>一般ESL 1:1</a:t>
                      </a:r>
                      <a:endParaRPr sz="1200"/>
                    </a:p>
                  </a:txBody>
                  <a:tcPr marT="91425" marB="91425" marR="91425" marL="91425" anchor="ctr">
                    <a:solidFill>
                      <a:srgbClr val="F3F3F3"/>
                    </a:solidFill>
                  </a:tcPr>
                </a:tc>
                <a:tc>
                  <a:txBody>
                    <a:bodyPr/>
                    <a:lstStyle/>
                    <a:p>
                      <a:pPr indent="0" lvl="0" marL="0" rtl="0" algn="l">
                        <a:lnSpc>
                          <a:spcPct val="150000"/>
                        </a:lnSpc>
                        <a:spcBef>
                          <a:spcPts val="0"/>
                        </a:spcBef>
                        <a:spcAft>
                          <a:spcPts val="0"/>
                        </a:spcAft>
                        <a:buNone/>
                      </a:pPr>
                      <a:r>
                        <a:rPr lang="en" sz="1200"/>
                        <a:t>スピーキング、リスニング、ライティング、リーディングの中で苦手な科目を強化。2週間ごとに変更可能。</a:t>
                      </a:r>
                      <a:endParaRPr sz="1200"/>
                    </a:p>
                  </a:txBody>
                  <a:tcPr marT="91425" marB="91425" marR="91425" marL="91425" anchor="ctr"/>
                </a:tc>
              </a:tr>
              <a:tr h="453875">
                <a:tc>
                  <a:txBody>
                    <a:bodyPr/>
                    <a:lstStyle/>
                    <a:p>
                      <a:pPr indent="0" lvl="0" marL="0" rtl="0" algn="ctr">
                        <a:lnSpc>
                          <a:spcPct val="150000"/>
                        </a:lnSpc>
                        <a:spcBef>
                          <a:spcPts val="0"/>
                        </a:spcBef>
                        <a:spcAft>
                          <a:spcPts val="0"/>
                        </a:spcAft>
                        <a:buNone/>
                      </a:pPr>
                      <a:r>
                        <a:rPr lang="en" sz="1200"/>
                        <a:t>一般グループ</a:t>
                      </a:r>
                      <a:endParaRPr sz="1200"/>
                    </a:p>
                  </a:txBody>
                  <a:tcPr marT="91425" marB="91425" marR="91425" marL="91425" anchor="ctr">
                    <a:solidFill>
                      <a:srgbClr val="F3F3F3"/>
                    </a:solidFill>
                  </a:tcPr>
                </a:tc>
                <a:tc>
                  <a:txBody>
                    <a:bodyPr/>
                    <a:lstStyle/>
                    <a:p>
                      <a:pPr indent="0" lvl="0" marL="0" rtl="0" algn="l">
                        <a:lnSpc>
                          <a:spcPct val="150000"/>
                        </a:lnSpc>
                        <a:spcBef>
                          <a:spcPts val="0"/>
                        </a:spcBef>
                        <a:spcAft>
                          <a:spcPts val="0"/>
                        </a:spcAft>
                        <a:buNone/>
                      </a:pPr>
                      <a:r>
                        <a:rPr lang="en" sz="1200"/>
                        <a:t>リスニング、発音、コンポジション、英文法、ディスカッション、パターンの中から3つを受講する。</a:t>
                      </a:r>
                      <a:r>
                        <a:rPr lang="en" sz="1200">
                          <a:solidFill>
                            <a:schemeClr val="dk1"/>
                          </a:solidFill>
                        </a:rPr>
                        <a:t>2週間ごとに変更可能。</a:t>
                      </a:r>
                      <a:endParaRPr sz="1200"/>
                    </a:p>
                  </a:txBody>
                  <a:tcPr marT="91425" marB="91425" marR="91425" marL="91425" anchor="ctr"/>
                </a:tc>
              </a:tr>
              <a:tr h="453875">
                <a:tc>
                  <a:txBody>
                    <a:bodyPr/>
                    <a:lstStyle/>
                    <a:p>
                      <a:pPr indent="0" lvl="0" marL="0" rtl="0" algn="ctr">
                        <a:lnSpc>
                          <a:spcPct val="150000"/>
                        </a:lnSpc>
                        <a:spcBef>
                          <a:spcPts val="0"/>
                        </a:spcBef>
                        <a:spcAft>
                          <a:spcPts val="0"/>
                        </a:spcAft>
                        <a:buNone/>
                      </a:pPr>
                      <a:r>
                        <a:rPr lang="en" sz="1200"/>
                        <a:t>イブニンググループ</a:t>
                      </a:r>
                      <a:endParaRPr sz="1200"/>
                    </a:p>
                  </a:txBody>
                  <a:tcPr marT="91425" marB="91425" marR="91425" marL="91425" anchor="ctr">
                    <a:solidFill>
                      <a:srgbClr val="F3F3F3"/>
                    </a:solidFill>
                  </a:tcPr>
                </a:tc>
                <a:tc>
                  <a:txBody>
                    <a:bodyPr/>
                    <a:lstStyle/>
                    <a:p>
                      <a:pPr indent="0" lvl="0" marL="0" rtl="0" algn="l">
                        <a:lnSpc>
                          <a:spcPct val="150000"/>
                        </a:lnSpc>
                        <a:spcBef>
                          <a:spcPts val="0"/>
                        </a:spcBef>
                        <a:spcAft>
                          <a:spcPts val="0"/>
                        </a:spcAft>
                        <a:buNone/>
                      </a:pPr>
                      <a:r>
                        <a:rPr lang="en" sz="1200"/>
                        <a:t>楽しみながら学ぶアクティビティ型のレッスン。ヨガ、ダンス、リスニング（映画や音楽など）、リーディング（漫画や小説の一部など）から2つを受講できる。</a:t>
                      </a:r>
                      <a:endParaRPr sz="1200"/>
                    </a:p>
                  </a:txBody>
                  <a:tcPr marT="91425" marB="91425" marR="91425" marL="91425" anchor="ctr"/>
                </a:tc>
              </a:tr>
            </a:tbl>
          </a:graphicData>
        </a:graphic>
      </p:graphicFrame>
      <p:pic>
        <p:nvPicPr>
          <p:cNvPr id="83" name="Google Shape;83;p16"/>
          <p:cNvPicPr preferRelativeResize="0"/>
          <p:nvPr/>
        </p:nvPicPr>
        <p:blipFill>
          <a:blip r:embed="rId3">
            <a:alphaModFix/>
          </a:blip>
          <a:stretch>
            <a:fillRect/>
          </a:stretch>
        </p:blipFill>
        <p:spPr>
          <a:xfrm>
            <a:off x="8111051" y="445025"/>
            <a:ext cx="778052" cy="41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8111051" y="445025"/>
            <a:ext cx="778052" cy="410150"/>
          </a:xfrm>
          <a:prstGeom prst="rect">
            <a:avLst/>
          </a:prstGeom>
          <a:noFill/>
          <a:ln>
            <a:noFill/>
          </a:ln>
        </p:spPr>
      </p:pic>
      <p:sp>
        <p:nvSpPr>
          <p:cNvPr id="89" name="Google Shape;89;p17"/>
          <p:cNvSpPr/>
          <p:nvPr/>
        </p:nvSpPr>
        <p:spPr>
          <a:xfrm>
            <a:off x="26375" y="4934700"/>
            <a:ext cx="91440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txBox="1"/>
          <p:nvPr>
            <p:ph type="title"/>
          </p:nvPr>
        </p:nvSpPr>
        <p:spPr>
          <a:xfrm>
            <a:off x="763150" y="539675"/>
            <a:ext cx="5002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020">
                <a:solidFill>
                  <a:schemeClr val="dk2"/>
                </a:solidFill>
              </a:rPr>
              <a:t>TEP ESL1:1の</a:t>
            </a:r>
            <a:r>
              <a:rPr b="1" lang="en" sz="2020">
                <a:solidFill>
                  <a:schemeClr val="dk2"/>
                </a:solidFill>
              </a:rPr>
              <a:t>カテゴリーと教科書</a:t>
            </a:r>
            <a:endParaRPr b="1" sz="2020">
              <a:solidFill>
                <a:schemeClr val="dk2"/>
              </a:solidFill>
            </a:endParaRPr>
          </a:p>
        </p:txBody>
      </p:sp>
      <p:sp>
        <p:nvSpPr>
          <p:cNvPr id="91" name="Google Shape;91;p17"/>
          <p:cNvSpPr/>
          <p:nvPr/>
        </p:nvSpPr>
        <p:spPr>
          <a:xfrm>
            <a:off x="253625" y="1325675"/>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a:t>
            </a:r>
            <a:r>
              <a:rPr lang="en"/>
              <a:t>旅行英語】</a:t>
            </a:r>
            <a:endParaRPr/>
          </a:p>
          <a:p>
            <a:pPr indent="0" lvl="0" marL="0" rtl="0" algn="ctr">
              <a:spcBef>
                <a:spcPts val="0"/>
              </a:spcBef>
              <a:spcAft>
                <a:spcPts val="0"/>
              </a:spcAft>
              <a:buNone/>
            </a:pPr>
            <a:r>
              <a:t/>
            </a:r>
            <a:endParaRPr/>
          </a:p>
          <a:p>
            <a:pPr indent="-304800" lvl="0" marL="457200" rtl="0" algn="l">
              <a:spcBef>
                <a:spcPts val="0"/>
              </a:spcBef>
              <a:spcAft>
                <a:spcPts val="0"/>
              </a:spcAft>
              <a:buSzPts val="1200"/>
              <a:buChar char="●"/>
            </a:pPr>
            <a:r>
              <a:rPr lang="en" sz="1200">
                <a:solidFill>
                  <a:schemeClr val="dk1"/>
                </a:solidFill>
              </a:rPr>
              <a:t>ツーリズム</a:t>
            </a:r>
            <a:endParaRPr sz="1200">
              <a:solidFill>
                <a:schemeClr val="dk1"/>
              </a:solidFill>
            </a:endParaRPr>
          </a:p>
          <a:p>
            <a:pPr indent="-304800" lvl="0" marL="457200" rtl="0" algn="l">
              <a:spcBef>
                <a:spcPts val="0"/>
              </a:spcBef>
              <a:spcAft>
                <a:spcPts val="0"/>
              </a:spcAft>
              <a:buSzPts val="1200"/>
              <a:buChar char="●"/>
            </a:pPr>
            <a:r>
              <a:rPr lang="en" sz="1200"/>
              <a:t>ホテル＆ケータリング</a:t>
            </a:r>
            <a:endParaRPr sz="1200"/>
          </a:p>
          <a:p>
            <a:pPr indent="-304800" lvl="0" marL="457200" rtl="0" algn="l">
              <a:spcBef>
                <a:spcPts val="0"/>
              </a:spcBef>
              <a:spcAft>
                <a:spcPts val="0"/>
              </a:spcAft>
              <a:buSzPts val="1200"/>
              <a:buChar char="●"/>
            </a:pPr>
            <a:r>
              <a:rPr lang="en" sz="1200"/>
              <a:t>フライトアテンダント</a:t>
            </a:r>
            <a:endParaRPr sz="1200"/>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92" name="Google Shape;92;p17"/>
          <p:cNvSpPr/>
          <p:nvPr/>
        </p:nvSpPr>
        <p:spPr>
          <a:xfrm>
            <a:off x="3179675" y="1325675"/>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a:p>
            <a:pPr indent="0" lvl="0" marL="0" rtl="0" algn="ctr">
              <a:spcBef>
                <a:spcPts val="0"/>
              </a:spcBef>
              <a:spcAft>
                <a:spcPts val="0"/>
              </a:spcAft>
              <a:buClr>
                <a:schemeClr val="dk1"/>
              </a:buClr>
              <a:buSzPts val="1100"/>
              <a:buFont typeface="Arial"/>
              <a:buNone/>
            </a:pPr>
            <a:r>
              <a:rPr lang="en">
                <a:solidFill>
                  <a:schemeClr val="dk1"/>
                </a:solidFill>
              </a:rPr>
              <a:t>【ワーホリ対策】</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ワーキングホリデー</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接客英語</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ツーリズム</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フードサービス</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
        <p:nvSpPr>
          <p:cNvPr id="93" name="Google Shape;93;p17"/>
          <p:cNvSpPr/>
          <p:nvPr/>
        </p:nvSpPr>
        <p:spPr>
          <a:xfrm>
            <a:off x="6105725" y="1325675"/>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【テクノロジー】</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エンジニアリング</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サイエンス</a:t>
            </a:r>
            <a:endParaRPr/>
          </a:p>
        </p:txBody>
      </p:sp>
      <p:sp>
        <p:nvSpPr>
          <p:cNvPr id="94" name="Google Shape;94;p17"/>
          <p:cNvSpPr/>
          <p:nvPr/>
        </p:nvSpPr>
        <p:spPr>
          <a:xfrm>
            <a:off x="253625" y="2900300"/>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【医療・看護】</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メディカル</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ナーシング</a:t>
            </a:r>
            <a:endParaRPr sz="1200">
              <a:solidFill>
                <a:schemeClr val="dk1"/>
              </a:solidFill>
            </a:endParaRPr>
          </a:p>
        </p:txBody>
      </p:sp>
      <p:sp>
        <p:nvSpPr>
          <p:cNvPr id="95" name="Google Shape;95;p17"/>
          <p:cNvSpPr/>
          <p:nvPr/>
        </p:nvSpPr>
        <p:spPr>
          <a:xfrm>
            <a:off x="3179675" y="2900300"/>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【料理】</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クッキング</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フードサービス</a:t>
            </a:r>
            <a:endParaRPr sz="1200">
              <a:solidFill>
                <a:schemeClr val="dk1"/>
              </a:solidFill>
            </a:endParaRPr>
          </a:p>
        </p:txBody>
      </p:sp>
      <p:sp>
        <p:nvSpPr>
          <p:cNvPr id="96" name="Google Shape;96;p17"/>
          <p:cNvSpPr/>
          <p:nvPr/>
        </p:nvSpPr>
        <p:spPr>
          <a:xfrm>
            <a:off x="6105725" y="2900300"/>
            <a:ext cx="2837400" cy="148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【アート】</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アート＆デザイン</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ミュージアムマネジメント</a:t>
            </a:r>
            <a:endParaRPr sz="1200">
              <a:solidFill>
                <a:schemeClr val="dk1"/>
              </a:solidFill>
            </a:endParaRPr>
          </a:p>
        </p:txBody>
      </p:sp>
      <p:sp>
        <p:nvSpPr>
          <p:cNvPr id="97" name="Google Shape;97;p17"/>
          <p:cNvSpPr txBox="1"/>
          <p:nvPr/>
        </p:nvSpPr>
        <p:spPr>
          <a:xfrm>
            <a:off x="2587150" y="4468900"/>
            <a:ext cx="63021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rgbClr val="999999"/>
                </a:solidFill>
              </a:rPr>
              <a:t>※【】内がカテゴリー、その下が教科書の種類。カテゴリーと教科書は今後も追加予定</a:t>
            </a:r>
            <a:endParaRPr b="1" sz="100">
              <a:solidFill>
                <a:srgbClr val="9999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8111051" y="445025"/>
            <a:ext cx="778052" cy="410150"/>
          </a:xfrm>
          <a:prstGeom prst="rect">
            <a:avLst/>
          </a:prstGeom>
          <a:noFill/>
          <a:ln>
            <a:noFill/>
          </a:ln>
        </p:spPr>
      </p:pic>
      <p:sp>
        <p:nvSpPr>
          <p:cNvPr id="103" name="Google Shape;103;p18"/>
          <p:cNvSpPr/>
          <p:nvPr/>
        </p:nvSpPr>
        <p:spPr>
          <a:xfrm>
            <a:off x="26375" y="4934700"/>
            <a:ext cx="91440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txBox="1"/>
          <p:nvPr>
            <p:ph type="title"/>
          </p:nvPr>
        </p:nvSpPr>
        <p:spPr>
          <a:xfrm>
            <a:off x="296650" y="363750"/>
            <a:ext cx="534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49009"/>
              <a:buNone/>
            </a:pPr>
            <a:r>
              <a:rPr b="1" lang="en" sz="2020">
                <a:solidFill>
                  <a:schemeClr val="dk2"/>
                </a:solidFill>
              </a:rPr>
              <a:t>TEP ESL1:1のレッスン内容例①【</a:t>
            </a:r>
            <a:r>
              <a:rPr b="1" lang="en" sz="2020">
                <a:solidFill>
                  <a:schemeClr val="dk2"/>
                </a:solidFill>
              </a:rPr>
              <a:t>旅行英語】</a:t>
            </a:r>
            <a:endParaRPr b="1" sz="2020">
              <a:solidFill>
                <a:schemeClr val="dk2"/>
              </a:solidFill>
            </a:endParaRPr>
          </a:p>
        </p:txBody>
      </p:sp>
      <p:pic>
        <p:nvPicPr>
          <p:cNvPr id="105" name="Google Shape;105;p18"/>
          <p:cNvPicPr preferRelativeResize="0"/>
          <p:nvPr/>
        </p:nvPicPr>
        <p:blipFill>
          <a:blip r:embed="rId4">
            <a:alphaModFix/>
          </a:blip>
          <a:stretch>
            <a:fillRect/>
          </a:stretch>
        </p:blipFill>
        <p:spPr>
          <a:xfrm>
            <a:off x="296650" y="1112375"/>
            <a:ext cx="2492624" cy="3582377"/>
          </a:xfrm>
          <a:prstGeom prst="rect">
            <a:avLst/>
          </a:prstGeom>
          <a:noFill/>
          <a:ln>
            <a:noFill/>
          </a:ln>
        </p:spPr>
      </p:pic>
      <p:pic>
        <p:nvPicPr>
          <p:cNvPr id="106" name="Google Shape;106;p18"/>
          <p:cNvPicPr preferRelativeResize="0"/>
          <p:nvPr/>
        </p:nvPicPr>
        <p:blipFill>
          <a:blip r:embed="rId5">
            <a:alphaModFix/>
          </a:blip>
          <a:stretch>
            <a:fillRect/>
          </a:stretch>
        </p:blipFill>
        <p:spPr>
          <a:xfrm>
            <a:off x="2974650" y="1112375"/>
            <a:ext cx="2492624" cy="3582403"/>
          </a:xfrm>
          <a:prstGeom prst="rect">
            <a:avLst/>
          </a:prstGeom>
          <a:noFill/>
          <a:ln>
            <a:noFill/>
          </a:ln>
        </p:spPr>
      </p:pic>
      <p:sp>
        <p:nvSpPr>
          <p:cNvPr id="107" name="Google Shape;107;p18"/>
          <p:cNvSpPr/>
          <p:nvPr/>
        </p:nvSpPr>
        <p:spPr>
          <a:xfrm>
            <a:off x="5754025" y="1157400"/>
            <a:ext cx="3189000" cy="353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108" name="Google Shape;108;p18"/>
          <p:cNvSpPr txBox="1"/>
          <p:nvPr/>
        </p:nvSpPr>
        <p:spPr>
          <a:xfrm>
            <a:off x="5922925" y="1683150"/>
            <a:ext cx="2851200" cy="248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300">
                <a:solidFill>
                  <a:schemeClr val="dk1"/>
                </a:solidFill>
              </a:rPr>
              <a:t>旅行関連の専門的な教科書を使って、</a:t>
            </a:r>
            <a:r>
              <a:rPr lang="en" sz="1300">
                <a:solidFill>
                  <a:schemeClr val="dk1"/>
                </a:solidFill>
              </a:rPr>
              <a:t>空港での英語、</a:t>
            </a:r>
            <a:r>
              <a:rPr lang="en" sz="1300">
                <a:solidFill>
                  <a:schemeClr val="dk1"/>
                </a:solidFill>
              </a:rPr>
              <a:t>レンタカーの借る際の英語</a:t>
            </a:r>
            <a:r>
              <a:rPr lang="en" sz="1300">
                <a:solidFill>
                  <a:schemeClr val="dk1"/>
                </a:solidFill>
              </a:rPr>
              <a:t>、両替所で</a:t>
            </a:r>
            <a:r>
              <a:rPr lang="en" sz="1300">
                <a:solidFill>
                  <a:schemeClr val="dk1"/>
                </a:solidFill>
              </a:rPr>
              <a:t>使う</a:t>
            </a:r>
            <a:r>
              <a:rPr lang="en" sz="1300">
                <a:solidFill>
                  <a:schemeClr val="dk1"/>
                </a:solidFill>
              </a:rPr>
              <a:t>英語など旅行時に活用できる実用英語を</a:t>
            </a:r>
            <a:r>
              <a:rPr lang="en" sz="1300">
                <a:solidFill>
                  <a:schemeClr val="dk1"/>
                </a:solidFill>
              </a:rPr>
              <a:t>学ぶことができる</a:t>
            </a:r>
            <a:r>
              <a:rPr lang="en" sz="1300">
                <a:solidFill>
                  <a:schemeClr val="dk1"/>
                </a:solidFill>
              </a:rPr>
              <a:t>。スピーキングだけでなく、リスニング、リーディング、ライティングなど総合的に</a:t>
            </a:r>
            <a:r>
              <a:rPr lang="en" sz="1300">
                <a:solidFill>
                  <a:schemeClr val="dk1"/>
                </a:solidFill>
              </a:rPr>
              <a:t>学べる</a:t>
            </a:r>
            <a:r>
              <a:rPr lang="en" sz="1300">
                <a:solidFill>
                  <a:schemeClr val="dk1"/>
                </a:solidFill>
              </a:rPr>
              <a:t>教科書を用意。</a:t>
            </a:r>
            <a:endParaRPr sz="13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8111051" y="445025"/>
            <a:ext cx="778052" cy="410150"/>
          </a:xfrm>
          <a:prstGeom prst="rect">
            <a:avLst/>
          </a:prstGeom>
          <a:noFill/>
          <a:ln>
            <a:noFill/>
          </a:ln>
        </p:spPr>
      </p:pic>
      <p:sp>
        <p:nvSpPr>
          <p:cNvPr id="114" name="Google Shape;114;p19"/>
          <p:cNvSpPr/>
          <p:nvPr/>
        </p:nvSpPr>
        <p:spPr>
          <a:xfrm>
            <a:off x="26375" y="4934700"/>
            <a:ext cx="91440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txBox="1"/>
          <p:nvPr>
            <p:ph type="title"/>
          </p:nvPr>
        </p:nvSpPr>
        <p:spPr>
          <a:xfrm>
            <a:off x="296650" y="363750"/>
            <a:ext cx="5797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49009"/>
              <a:buNone/>
            </a:pPr>
            <a:r>
              <a:rPr b="1" lang="en" sz="2020">
                <a:solidFill>
                  <a:schemeClr val="dk2"/>
                </a:solidFill>
              </a:rPr>
              <a:t>TEP ESL1:1のレッスン内容例②（</a:t>
            </a:r>
            <a:r>
              <a:rPr b="1" lang="en" sz="2020">
                <a:solidFill>
                  <a:schemeClr val="dk2"/>
                </a:solidFill>
              </a:rPr>
              <a:t>ワーホリ対策</a:t>
            </a:r>
            <a:r>
              <a:rPr b="1" lang="en" sz="2020">
                <a:solidFill>
                  <a:schemeClr val="dk2"/>
                </a:solidFill>
              </a:rPr>
              <a:t>）</a:t>
            </a:r>
            <a:endParaRPr b="1" sz="2020">
              <a:solidFill>
                <a:schemeClr val="dk2"/>
              </a:solidFill>
            </a:endParaRPr>
          </a:p>
        </p:txBody>
      </p:sp>
      <p:sp>
        <p:nvSpPr>
          <p:cNvPr id="116" name="Google Shape;116;p19"/>
          <p:cNvSpPr/>
          <p:nvPr/>
        </p:nvSpPr>
        <p:spPr>
          <a:xfrm>
            <a:off x="5754025" y="1157400"/>
            <a:ext cx="3189000" cy="3537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117" name="Google Shape;117;p19"/>
          <p:cNvSpPr txBox="1"/>
          <p:nvPr/>
        </p:nvSpPr>
        <p:spPr>
          <a:xfrm>
            <a:off x="5922925" y="1683150"/>
            <a:ext cx="2851200" cy="218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300">
                <a:solidFill>
                  <a:schemeClr val="dk1"/>
                </a:solidFill>
              </a:rPr>
              <a:t>JICオリジナルのワーキングホリデー対策の教科書を用いてレジュメ対策や面接対策をしたり、フードサービスの教科書を用いて接客英語を学ぶことができる。ツーリズムの教科書を使って渡航先でも使える実用的な英語を学ぶのも良い。</a:t>
            </a:r>
            <a:endParaRPr sz="1300">
              <a:solidFill>
                <a:schemeClr val="dk1"/>
              </a:solidFill>
            </a:endParaRPr>
          </a:p>
        </p:txBody>
      </p:sp>
      <p:pic>
        <p:nvPicPr>
          <p:cNvPr id="118" name="Google Shape;118;p19"/>
          <p:cNvPicPr preferRelativeResize="0"/>
          <p:nvPr/>
        </p:nvPicPr>
        <p:blipFill>
          <a:blip r:embed="rId4">
            <a:alphaModFix/>
          </a:blip>
          <a:stretch>
            <a:fillRect/>
          </a:stretch>
        </p:blipFill>
        <p:spPr>
          <a:xfrm>
            <a:off x="152400" y="1088850"/>
            <a:ext cx="2559085" cy="3693450"/>
          </a:xfrm>
          <a:prstGeom prst="rect">
            <a:avLst/>
          </a:prstGeom>
          <a:noFill/>
          <a:ln>
            <a:noFill/>
          </a:ln>
        </p:spPr>
      </p:pic>
      <p:pic>
        <p:nvPicPr>
          <p:cNvPr id="119" name="Google Shape;119;p19"/>
          <p:cNvPicPr preferRelativeResize="0"/>
          <p:nvPr/>
        </p:nvPicPr>
        <p:blipFill>
          <a:blip r:embed="rId5">
            <a:alphaModFix/>
          </a:blip>
          <a:stretch>
            <a:fillRect/>
          </a:stretch>
        </p:blipFill>
        <p:spPr>
          <a:xfrm>
            <a:off x="2863885" y="1088850"/>
            <a:ext cx="2557281" cy="369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idx="1" type="body"/>
          </p:nvPr>
        </p:nvSpPr>
        <p:spPr>
          <a:xfrm>
            <a:off x="1106850" y="1739350"/>
            <a:ext cx="7144500" cy="2358600"/>
          </a:xfrm>
          <a:prstGeom prst="rect">
            <a:avLst/>
          </a:prstGeom>
        </p:spPr>
        <p:txBody>
          <a:bodyPr anchorCtr="0" anchor="ctr" bIns="91425" lIns="91425" spcFirstLastPara="1" rIns="91425" wrap="square" tIns="91425">
            <a:normAutofit/>
          </a:bodyPr>
          <a:lstStyle/>
          <a:p>
            <a:pPr indent="-330200" lvl="0" marL="457200" rtl="0" algn="l">
              <a:lnSpc>
                <a:spcPct val="150000"/>
              </a:lnSpc>
              <a:spcBef>
                <a:spcPts val="0"/>
              </a:spcBef>
              <a:spcAft>
                <a:spcPts val="0"/>
              </a:spcAft>
              <a:buSzPts val="1600"/>
              <a:buChar char="●"/>
            </a:pPr>
            <a:r>
              <a:rPr lang="en" sz="1600"/>
              <a:t>興味のあるテーマで学習できるTEP ESL 1:1が受講可能</a:t>
            </a:r>
            <a:endParaRPr sz="1600"/>
          </a:p>
          <a:p>
            <a:pPr indent="-330200" lvl="0" marL="457200" rtl="0" algn="l">
              <a:lnSpc>
                <a:spcPct val="150000"/>
              </a:lnSpc>
              <a:spcBef>
                <a:spcPts val="0"/>
              </a:spcBef>
              <a:spcAft>
                <a:spcPts val="0"/>
              </a:spcAft>
              <a:buSzPts val="1600"/>
              <a:buChar char="●"/>
            </a:pPr>
            <a:r>
              <a:rPr lang="en" sz="1600"/>
              <a:t>超初級者向けのコース</a:t>
            </a:r>
            <a:endParaRPr sz="1600"/>
          </a:p>
          <a:p>
            <a:pPr indent="-330200" lvl="0" marL="457200" rtl="0" algn="l">
              <a:lnSpc>
                <a:spcPct val="150000"/>
              </a:lnSpc>
              <a:spcBef>
                <a:spcPts val="0"/>
              </a:spcBef>
              <a:spcAft>
                <a:spcPts val="0"/>
              </a:spcAft>
              <a:buSzPts val="1600"/>
              <a:buChar char="●"/>
            </a:pPr>
            <a:r>
              <a:rPr lang="en" sz="1600"/>
              <a:t>サバイバル英語（日常会話）の習得におすすめ</a:t>
            </a:r>
            <a:endParaRPr sz="1600"/>
          </a:p>
          <a:p>
            <a:pPr indent="-330200" lvl="0" marL="457200" rtl="0" algn="l">
              <a:lnSpc>
                <a:spcPct val="150000"/>
              </a:lnSpc>
              <a:spcBef>
                <a:spcPts val="0"/>
              </a:spcBef>
              <a:spcAft>
                <a:spcPts val="0"/>
              </a:spcAft>
              <a:buSzPts val="1600"/>
              <a:buChar char="●"/>
            </a:pPr>
            <a:r>
              <a:rPr lang="en" sz="1600"/>
              <a:t>ワーホリ対策も可能</a:t>
            </a:r>
            <a:endParaRPr sz="1600"/>
          </a:p>
          <a:p>
            <a:pPr indent="-330200" lvl="0" marL="457200" rtl="0" algn="l">
              <a:lnSpc>
                <a:spcPct val="150000"/>
              </a:lnSpc>
              <a:spcBef>
                <a:spcPts val="0"/>
              </a:spcBef>
              <a:spcAft>
                <a:spcPts val="0"/>
              </a:spcAft>
              <a:buSzPts val="1600"/>
              <a:buChar char="●"/>
            </a:pPr>
            <a:r>
              <a:rPr lang="en" sz="1600"/>
              <a:t>グループクラスの選択肢も豊富</a:t>
            </a:r>
            <a:endParaRPr sz="1600"/>
          </a:p>
        </p:txBody>
      </p:sp>
      <p:pic>
        <p:nvPicPr>
          <p:cNvPr id="125" name="Google Shape;125;p20"/>
          <p:cNvPicPr preferRelativeResize="0"/>
          <p:nvPr/>
        </p:nvPicPr>
        <p:blipFill>
          <a:blip r:embed="rId3">
            <a:alphaModFix/>
          </a:blip>
          <a:stretch>
            <a:fillRect/>
          </a:stretch>
        </p:blipFill>
        <p:spPr>
          <a:xfrm>
            <a:off x="8111051" y="445025"/>
            <a:ext cx="778052" cy="410150"/>
          </a:xfrm>
          <a:prstGeom prst="rect">
            <a:avLst/>
          </a:prstGeom>
          <a:noFill/>
          <a:ln>
            <a:noFill/>
          </a:ln>
        </p:spPr>
      </p:pic>
      <p:sp>
        <p:nvSpPr>
          <p:cNvPr id="126" name="Google Shape;126;p20"/>
          <p:cNvSpPr/>
          <p:nvPr/>
        </p:nvSpPr>
        <p:spPr>
          <a:xfrm>
            <a:off x="0" y="4934700"/>
            <a:ext cx="9170400" cy="20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txBox="1"/>
          <p:nvPr>
            <p:ph type="title"/>
          </p:nvPr>
        </p:nvSpPr>
        <p:spPr>
          <a:xfrm>
            <a:off x="2972550" y="776850"/>
            <a:ext cx="306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020">
                <a:solidFill>
                  <a:schemeClr val="dk2"/>
                </a:solidFill>
              </a:rPr>
              <a:t>TEP ESLのまとめ</a:t>
            </a:r>
            <a:endParaRPr b="1" sz="2020">
              <a:solidFill>
                <a:schemeClr val="dk2"/>
              </a:solidFill>
            </a:endParaRPr>
          </a:p>
        </p:txBody>
      </p:sp>
      <p:cxnSp>
        <p:nvCxnSpPr>
          <p:cNvPr id="128" name="Google Shape;128;p20"/>
          <p:cNvCxnSpPr/>
          <p:nvPr/>
        </p:nvCxnSpPr>
        <p:spPr>
          <a:xfrm flipH="1" rot="10800000">
            <a:off x="2678850" y="1349550"/>
            <a:ext cx="3786300" cy="9300"/>
          </a:xfrm>
          <a:prstGeom prst="straightConnector1">
            <a:avLst/>
          </a:prstGeom>
          <a:noFill/>
          <a:ln cap="flat" cmpd="sng" w="19050">
            <a:solidFill>
              <a:srgbClr val="999999"/>
            </a:solidFill>
            <a:prstDash val="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